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60"/>
  </p:notesMasterIdLst>
  <p:sldIdLst>
    <p:sldId id="256" r:id="rId2"/>
    <p:sldId id="261" r:id="rId3"/>
    <p:sldId id="328" r:id="rId4"/>
    <p:sldId id="258" r:id="rId5"/>
    <p:sldId id="347" r:id="rId6"/>
    <p:sldId id="348" r:id="rId7"/>
    <p:sldId id="260" r:id="rId8"/>
    <p:sldId id="262" r:id="rId9"/>
    <p:sldId id="327" r:id="rId10"/>
    <p:sldId id="268" r:id="rId11"/>
    <p:sldId id="263" r:id="rId12"/>
    <p:sldId id="270" r:id="rId13"/>
    <p:sldId id="271" r:id="rId14"/>
    <p:sldId id="272" r:id="rId15"/>
    <p:sldId id="264" r:id="rId16"/>
    <p:sldId id="274" r:id="rId17"/>
    <p:sldId id="275" r:id="rId18"/>
    <p:sldId id="276" r:id="rId19"/>
    <p:sldId id="329" r:id="rId20"/>
    <p:sldId id="266" r:id="rId21"/>
    <p:sldId id="267" r:id="rId22"/>
    <p:sldId id="291" r:id="rId23"/>
    <p:sldId id="282" r:id="rId24"/>
    <p:sldId id="289" r:id="rId25"/>
    <p:sldId id="304" r:id="rId26"/>
    <p:sldId id="306" r:id="rId27"/>
    <p:sldId id="307" r:id="rId28"/>
    <p:sldId id="305" r:id="rId29"/>
    <p:sldId id="285" r:id="rId30"/>
    <p:sldId id="310" r:id="rId31"/>
    <p:sldId id="290" r:id="rId32"/>
    <p:sldId id="311" r:id="rId33"/>
    <p:sldId id="330" r:id="rId34"/>
    <p:sldId id="312" r:id="rId35"/>
    <p:sldId id="313" r:id="rId36"/>
    <p:sldId id="314" r:id="rId37"/>
    <p:sldId id="315" r:id="rId38"/>
    <p:sldId id="316" r:id="rId39"/>
    <p:sldId id="334" r:id="rId40"/>
    <p:sldId id="341" r:id="rId41"/>
    <p:sldId id="349" r:id="rId42"/>
    <p:sldId id="344" r:id="rId43"/>
    <p:sldId id="335" r:id="rId44"/>
    <p:sldId id="337" r:id="rId45"/>
    <p:sldId id="338" r:id="rId46"/>
    <p:sldId id="340" r:id="rId47"/>
    <p:sldId id="332" r:id="rId48"/>
    <p:sldId id="318" r:id="rId49"/>
    <p:sldId id="319" r:id="rId50"/>
    <p:sldId id="345" r:id="rId51"/>
    <p:sldId id="320" r:id="rId52"/>
    <p:sldId id="346" r:id="rId53"/>
    <p:sldId id="321" r:id="rId54"/>
    <p:sldId id="324" r:id="rId55"/>
    <p:sldId id="333" r:id="rId56"/>
    <p:sldId id="350" r:id="rId57"/>
    <p:sldId id="322" r:id="rId58"/>
    <p:sldId id="32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0" autoAdjust="0"/>
    <p:restoredTop sz="85941" autoAdjust="0"/>
  </p:normalViewPr>
  <p:slideViewPr>
    <p:cSldViewPr snapToGrid="0">
      <p:cViewPr varScale="1">
        <p:scale>
          <a:sx n="49" d="100"/>
          <a:sy n="49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B7467-0A48-4137-9AE9-BEC05D78F07F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BEB70-CF3A-4791-966E-F5EF6991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2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en-US" baseline="0" dirty="0"/>
              <a:t> Page </a:t>
            </a:r>
            <a:r>
              <a:rPr lang="en-US" baseline="0" dirty="0" smtClean="0"/>
              <a:t>number</a:t>
            </a:r>
          </a:p>
          <a:p>
            <a:r>
              <a:rPr lang="en-US" baseline="0" dirty="0" smtClean="0"/>
              <a:t>Add date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819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571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060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en-US" baseline="0" dirty="0"/>
              <a:t> one page before talking about the problems with color thresholding. </a:t>
            </a:r>
            <a:endParaRPr lang="en-US" dirty="0"/>
          </a:p>
          <a:p>
            <a:endParaRPr lang="en-US" dirty="0"/>
          </a:p>
          <a:p>
            <a:r>
              <a:rPr lang="en-US" dirty="0"/>
              <a:t>Also why these alternatives were not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86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81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09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Robot model</a:t>
            </a:r>
            <a:r>
              <a:rPr lang="en-US" baseline="0" dirty="0" smtClean="0"/>
              <a:t> -&gt; linearize -&gt; convert linear to polar -&gt; </a:t>
            </a:r>
          </a:p>
          <a:p>
            <a:r>
              <a:rPr lang="en-US" baseline="0" dirty="0" smtClean="0"/>
              <a:t>Partial rho/</a:t>
            </a:r>
            <a:r>
              <a:rPr lang="en-US" baseline="0" dirty="0" err="1" smtClean="0"/>
              <a:t>px</a:t>
            </a:r>
            <a:r>
              <a:rPr lang="en-US" baseline="0" dirty="0" smtClean="0"/>
              <a:t> partial phi/</a:t>
            </a:r>
            <a:r>
              <a:rPr lang="en-US" baseline="0" dirty="0" err="1" smtClean="0"/>
              <a:t>px</a:t>
            </a:r>
            <a:r>
              <a:rPr lang="en-US" baseline="0" dirty="0" smtClean="0"/>
              <a:t>, rho/</a:t>
            </a:r>
            <a:r>
              <a:rPr lang="en-US" baseline="0" dirty="0" err="1" smtClean="0"/>
              <a:t>py</a:t>
            </a:r>
            <a:r>
              <a:rPr lang="en-US" baseline="0" dirty="0" smtClean="0"/>
              <a:t> phi/</a:t>
            </a:r>
            <a:r>
              <a:rPr lang="en-US" baseline="0" dirty="0" err="1" smtClean="0"/>
              <a:t>py</a:t>
            </a:r>
            <a:r>
              <a:rPr lang="en-US" baseline="0" dirty="0" smtClean="0"/>
              <a:t>  (check this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5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Dimensions not right (fix</a:t>
            </a:r>
            <a:r>
              <a:rPr lang="en-US" baseline="0" dirty="0" smtClean="0"/>
              <a:t> the dimension here,   should be col vector)  be consistent in the equations (</a:t>
            </a:r>
            <a:r>
              <a:rPr lang="en-US" baseline="0" dirty="0" err="1" smtClean="0"/>
              <a:t>Vc</a:t>
            </a:r>
            <a:r>
              <a:rPr lang="en-US" baseline="0" dirty="0" smtClean="0"/>
              <a:t> 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9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Double check </a:t>
            </a:r>
            <a:r>
              <a:rPr lang="en-US" dirty="0" err="1" smtClean="0"/>
              <a:t>atan</a:t>
            </a:r>
            <a:r>
              <a:rPr lang="en-US" baseline="0" dirty="0" smtClean="0"/>
              <a:t> ( ),  It is better to use tan^-1( </a:t>
            </a:r>
            <a:r>
              <a:rPr lang="en-US" baseline="0" dirty="0" err="1" smtClean="0"/>
              <a:t>yr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xr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7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en-US" baseline="0" dirty="0"/>
              <a:t> a flow chart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6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points,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13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the title,</a:t>
            </a:r>
            <a:r>
              <a:rPr lang="en-US" baseline="0" dirty="0" smtClean="0"/>
              <a:t>  - Leader-follower control ( 40 font size)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57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88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subtitle with font size 40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arrow and box to highlight the control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00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subtitle with font size 40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arrow and box to highlight the control blocks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subtitle with font size 40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arrow and box to highlight the control blocks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9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subtitle with font size 40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arrow and box to highlight the control blocks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67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en-US" baseline="0" dirty="0"/>
              <a:t> video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13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TITLES!</a:t>
            </a:r>
          </a:p>
          <a:p>
            <a:r>
              <a:rPr lang="en-US" dirty="0"/>
              <a:t>Must add some labels, legends</a:t>
            </a:r>
          </a:p>
          <a:p>
            <a:r>
              <a:rPr lang="en-US" dirty="0"/>
              <a:t>Add a little bit of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64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 the start in</a:t>
            </a:r>
            <a:r>
              <a:rPr lang="en-US" baseline="0" dirty="0" smtClean="0"/>
              <a:t> the phase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36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full name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bullets, text too small</a:t>
            </a:r>
          </a:p>
          <a:p>
            <a:endParaRPr lang="en-US" dirty="0"/>
          </a:p>
          <a:p>
            <a:r>
              <a:rPr lang="en-US" dirty="0"/>
              <a:t>Only need keywords or short phrases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99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Arial" charset="0"/>
              <a:buChar char="•"/>
            </a:pPr>
            <a:endParaRPr lang="en-US" sz="2400" dirty="0"/>
          </a:p>
          <a:p>
            <a:pPr marL="1371600" lvl="2" indent="-457200">
              <a:buFont typeface="Arial" charset="0"/>
              <a:buChar char="•"/>
            </a:pPr>
            <a:r>
              <a:rPr lang="en-US" sz="2400" dirty="0"/>
              <a:t>Use encirclement control instead of leader-follower control</a:t>
            </a:r>
          </a:p>
          <a:p>
            <a:pPr marL="1828800" lvl="3" indent="-457200">
              <a:buFont typeface="Arial" charset="0"/>
              <a:buChar char="•"/>
            </a:pPr>
            <a:r>
              <a:rPr lang="en-US" sz="2400" dirty="0"/>
              <a:t>Where robots assume other robot’s movement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0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Arial" charset="0"/>
              <a:buChar char="•"/>
            </a:pPr>
            <a:r>
              <a:rPr lang="en-US" sz="2400" dirty="0" smtClean="0"/>
              <a:t>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03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structure for citations like in report</a:t>
            </a:r>
          </a:p>
          <a:p>
            <a:r>
              <a:rPr lang="en-US" dirty="0"/>
              <a:t>Also peter </a:t>
            </a:r>
            <a:r>
              <a:rPr lang="en-US" dirty="0" err="1"/>
              <a:t>corke’s</a:t>
            </a:r>
            <a:r>
              <a:rPr lang="en-US" dirty="0"/>
              <a:t> book and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2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bullets, text too small</a:t>
            </a:r>
          </a:p>
          <a:p>
            <a:endParaRPr lang="en-US" dirty="0"/>
          </a:p>
          <a:p>
            <a:r>
              <a:rPr lang="en-US" dirty="0"/>
              <a:t>Only need keywords or short phrases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8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same as references, ALSO introduce work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EB70-CF3A-4791-966E-F5EF699140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1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980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401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0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2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86B69-FC12-554F-AC5E-A0513043E379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4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F423-659C-0249-BD5F-00E76FACC863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6066A-2BE9-F843-887B-9F5761BD072E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2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0527-76F5-5F41-9573-530BBD0F542F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6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E7DA-D664-A240-91BD-060C7F17BE73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951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0C5D-4E2E-0A44-9184-CBBDC5AFD36E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9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01C7-A304-3347-8F29-7D480EAB2E76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8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1D24-070D-5949-A958-F2B24ECB2AB8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2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8ECC-3A50-D34D-B200-351A4DD8C710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1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A9153FD-63DF-2C4D-804D-89734A99553A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4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C3AB-92F6-944E-B320-34BC6948C521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9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4EAC05-0200-0944-841E-B823AACE780D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89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image" Target="../media/image370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VHpTNNhiLG4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bO5DHXQCITw" TargetMode="Externa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802890"/>
            <a:ext cx="10058400" cy="193123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Distributed Vision-Based Target Tracking Control Using Multiple Mobile Robots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92657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Electrical and Computer Engineering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Bradley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</a:p>
          <a:p>
            <a:pPr algn="ctr"/>
            <a:fld id="{752C0A9C-14A3-314C-A466-B18384854B07}" type="datetime1">
              <a:rPr lang="en-US" sz="2000">
                <a:latin typeface="Arial" charset="0"/>
                <a:ea typeface="Arial" charset="0"/>
                <a:cs typeface="Arial" charset="0"/>
              </a:rPr>
              <a:pPr/>
              <a:t>5/1/2017</a:t>
            </a:fld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61027" y="4594865"/>
            <a:ext cx="8271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Anthony Le and Ryan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Clue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Advisors: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Drs.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Jing Wang 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Ahn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52" y="1853852"/>
            <a:ext cx="8953807" cy="4326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FD3FF-14C3-B34C-8034-71EEBE0324EB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QBot2 Hardware</a:t>
            </a:r>
          </a:p>
        </p:txBody>
      </p:sp>
    </p:spTree>
    <p:extLst>
      <p:ext uri="{BB962C8B-B14F-4D97-AF65-F5344CB8AC3E}">
        <p14:creationId xmlns:p14="http://schemas.microsoft.com/office/powerpoint/2010/main" val="422639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QBot2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/>
              <a:t> Differential </a:t>
            </a:r>
            <a:r>
              <a:rPr lang="en-US" sz="2400" dirty="0"/>
              <a:t>drive robot base has a maximum speed of 0.7m/s.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 Color camera </a:t>
            </a:r>
            <a:r>
              <a:rPr lang="en-US" sz="2400" dirty="0"/>
              <a:t>properties</a:t>
            </a:r>
          </a:p>
          <a:p>
            <a:pPr lvl="1"/>
            <a:r>
              <a:rPr lang="en-US" sz="2400" dirty="0"/>
              <a:t>640x480 Resolution</a:t>
            </a:r>
          </a:p>
          <a:p>
            <a:pPr lvl="1"/>
            <a:r>
              <a:rPr lang="en-US" sz="2400" dirty="0"/>
              <a:t>57°x43° Field-of-View</a:t>
            </a:r>
          </a:p>
          <a:p>
            <a:pPr lvl="1"/>
            <a:r>
              <a:rPr lang="en-US" sz="2400" dirty="0"/>
              <a:t>Red, Green, Blue Color Channels with 8-bit Depth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 Infrared </a:t>
            </a:r>
            <a:r>
              <a:rPr lang="en-US" sz="2400" dirty="0"/>
              <a:t>Camera Properties</a:t>
            </a:r>
          </a:p>
          <a:p>
            <a:pPr lvl="1"/>
            <a:r>
              <a:rPr lang="en-US" sz="2400" dirty="0"/>
              <a:t>640x480 Resolution</a:t>
            </a:r>
          </a:p>
          <a:p>
            <a:pPr lvl="1"/>
            <a:r>
              <a:rPr lang="en-US" sz="2400" dirty="0"/>
              <a:t>52.5°x41° Field-of-View</a:t>
            </a:r>
          </a:p>
          <a:p>
            <a:pPr lvl="1"/>
            <a:r>
              <a:rPr lang="en-US" sz="2400" dirty="0"/>
              <a:t>0.5m to 6m Depth Estimation (using IR emitter) with 11-bit Depth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E89CB-667E-5D40-80A4-5F07454AD805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267" y="1950233"/>
            <a:ext cx="5977467" cy="438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E700-6C3A-0943-AF4B-53A48598F480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Platform</a:t>
            </a:r>
          </a:p>
        </p:txBody>
      </p:sp>
    </p:spTree>
    <p:extLst>
      <p:ext uri="{BB962C8B-B14F-4D97-AF65-F5344CB8AC3E}">
        <p14:creationId xmlns:p14="http://schemas.microsoft.com/office/powerpoint/2010/main" val="373070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50" y="2101850"/>
            <a:ext cx="7302500" cy="3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4C5B-F02A-4A43-89CB-44A6F014001C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Kinect 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1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Shape 121"/>
          <p:cNvGraphicFramePr/>
          <p:nvPr>
            <p:extLst>
              <p:ext uri="{D42A27DB-BD31-4B8C-83A1-F6EECF244321}">
                <p14:modId xmlns:p14="http://schemas.microsoft.com/office/powerpoint/2010/main" val="1730396518"/>
              </p:ext>
            </p:extLst>
          </p:nvPr>
        </p:nvGraphicFramePr>
        <p:xfrm>
          <a:off x="1358900" y="1896534"/>
          <a:ext cx="9651999" cy="43888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7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701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645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RGB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Infrared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Field of View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43° vertical x 57° horizontal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41° vertical x 52.5° horizontal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Max. Frame Rate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30 fps (</a:t>
                      </a:r>
                      <a:r>
                        <a:rPr lang="en-US" sz="2400" dirty="0"/>
                        <a:t>or 9 fps)</a:t>
                      </a:r>
                      <a:endParaRPr lang="en"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30 fps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Max. Image Resolution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640</a:t>
                      </a:r>
                      <a:r>
                        <a:rPr lang="en-US" sz="2400" dirty="0"/>
                        <a:t>x480 (or 1280x1024)</a:t>
                      </a:r>
                      <a:endParaRPr lang="en"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640 x 480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Image Bit Depth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 bit color channels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11 bits 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Min/Max Functional Range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N/A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~0.5m / ~5m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525F-EE3C-C845-990B-46E175721E75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dirty="0"/>
              <a:t>C</a:t>
            </a:r>
            <a:r>
              <a:rPr lang="en-US" dirty="0"/>
              <a:t>a</a:t>
            </a:r>
            <a:r>
              <a:rPr lang="en" dirty="0"/>
              <a:t>mera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9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QBot2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852219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/>
              <a:t> </a:t>
            </a:r>
            <a:r>
              <a:rPr lang="en-US" sz="2400" dirty="0" smtClean="0"/>
              <a:t>The </a:t>
            </a:r>
            <a:r>
              <a:rPr lang="en-US" sz="2400" dirty="0"/>
              <a:t>target computer is connected wirelessly with the host computer on which the SIMULINK model is running.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 The </a:t>
            </a:r>
            <a:r>
              <a:rPr lang="en-US" sz="2400" dirty="0"/>
              <a:t>control algorithms are developed in MATLAB/SIMULINK with QUARC on the host computer.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 The </a:t>
            </a:r>
            <a:r>
              <a:rPr lang="en-US" sz="2400" dirty="0"/>
              <a:t>control models are cross-compiled and downloaded to the target </a:t>
            </a:r>
            <a:r>
              <a:rPr lang="en-US" sz="2400" dirty="0" smtClean="0"/>
              <a:t>computer.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309" y="4002312"/>
            <a:ext cx="4072149" cy="2248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9450-9627-4641-9EC6-381ED4550A3E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26497"/>
          <a:stretch/>
        </p:blipFill>
        <p:spPr>
          <a:xfrm>
            <a:off x="1097280" y="2075553"/>
            <a:ext cx="1066800" cy="94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9739"/>
          <a:stretch/>
        </p:blipFill>
        <p:spPr>
          <a:xfrm>
            <a:off x="1097280" y="4575391"/>
            <a:ext cx="1333500" cy="11234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2631732" y="1946461"/>
            <a:ext cx="8205600" cy="205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 dirty="0"/>
              <a:t>HIL </a:t>
            </a:r>
            <a:r>
              <a:rPr lang="en" sz="2400" b="1" dirty="0" smtClean="0"/>
              <a:t>Initialization</a:t>
            </a: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" sz="2400" dirty="0" smtClean="0"/>
              <a:t>Targets </a:t>
            </a:r>
            <a:r>
              <a:rPr lang="en" sz="2400" dirty="0"/>
              <a:t>a specific </a:t>
            </a:r>
            <a:r>
              <a:rPr lang="en" sz="2400" dirty="0" smtClean="0"/>
              <a:t>Hardware-in-the-Loop(HIL) </a:t>
            </a:r>
            <a:r>
              <a:rPr lang="en" sz="2400" dirty="0"/>
              <a:t>board type</a:t>
            </a:r>
          </a:p>
          <a:p>
            <a:pPr marL="342900" indent="-342900">
              <a:buFont typeface="Arial" charset="0"/>
              <a:buChar char="•"/>
            </a:pPr>
            <a:r>
              <a:rPr lang="en" sz="2400" dirty="0"/>
              <a:t>Allows </a:t>
            </a:r>
            <a:r>
              <a:rPr lang="en" sz="2400" dirty="0" smtClean="0"/>
              <a:t>cross-compilation of Matlab code for the </a:t>
            </a:r>
            <a:r>
              <a:rPr lang="en" sz="2400" dirty="0"/>
              <a:t>deployment </a:t>
            </a:r>
            <a:r>
              <a:rPr lang="en" sz="2400" dirty="0" smtClean="0"/>
              <a:t>platform</a:t>
            </a:r>
            <a:endParaRPr lang="en" sz="2400" dirty="0"/>
          </a:p>
        </p:txBody>
      </p:sp>
      <p:sp>
        <p:nvSpPr>
          <p:cNvPr id="143" name="Shape 143"/>
          <p:cNvSpPr txBox="1"/>
          <p:nvPr/>
        </p:nvSpPr>
        <p:spPr>
          <a:xfrm>
            <a:off x="2631732" y="4575391"/>
            <a:ext cx="7898800" cy="1197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 dirty="0"/>
              <a:t>Kinect </a:t>
            </a:r>
            <a:r>
              <a:rPr lang="en" sz="2400" b="1" dirty="0" smtClean="0"/>
              <a:t>Initialization</a:t>
            </a:r>
            <a:endParaRPr lang="en" sz="2400" b="1" dirty="0"/>
          </a:p>
          <a:p>
            <a:pPr marL="342900" indent="-342900">
              <a:buFont typeface="Arial" charset="0"/>
              <a:buChar char="•"/>
            </a:pPr>
            <a:r>
              <a:rPr lang="en" sz="2400" dirty="0"/>
              <a:t>Required to use Kinect sensors</a:t>
            </a:r>
          </a:p>
          <a:p>
            <a:pPr marL="342900" indent="-342900">
              <a:buFont typeface="Arial" charset="0"/>
              <a:buChar char="•"/>
            </a:pPr>
            <a:r>
              <a:rPr lang="en" sz="2400" dirty="0"/>
              <a:t>Outputs current state of the associated Kinect device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9E93D-3145-154D-BD35-1B665BDB2F31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" dirty="0"/>
              <a:t>Matlab Interface: Initialization Blocks</a:t>
            </a:r>
          </a:p>
        </p:txBody>
      </p:sp>
    </p:spTree>
    <p:extLst>
      <p:ext uri="{BB962C8B-B14F-4D97-AF65-F5344CB8AC3E}">
        <p14:creationId xmlns:p14="http://schemas.microsoft.com/office/powerpoint/2010/main" val="23862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915" y="4194034"/>
            <a:ext cx="1333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80" y="2106753"/>
            <a:ext cx="13335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898600" y="3701040"/>
            <a:ext cx="7898800" cy="189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 dirty="0"/>
              <a:t>Kinect Get Depth</a:t>
            </a:r>
          </a:p>
          <a:p>
            <a:pPr marL="342900" indent="-342900">
              <a:buFont typeface="Arial" charset="0"/>
              <a:buChar char="•"/>
            </a:pPr>
            <a:r>
              <a:rPr lang="en" sz="2400" dirty="0"/>
              <a:t>Provides image of blobs with associated depth values</a:t>
            </a:r>
          </a:p>
          <a:p>
            <a:pPr marL="342900" indent="-342900">
              <a:buFont typeface="Arial" charset="0"/>
              <a:buChar char="•"/>
            </a:pPr>
            <a:r>
              <a:rPr lang="en" sz="2400" dirty="0"/>
              <a:t>Utilizes Kinect’s capability to process IR image</a:t>
            </a:r>
          </a:p>
          <a:p>
            <a:pPr marL="342900" indent="-342900">
              <a:buFont typeface="Arial" charset="0"/>
              <a:buChar char="•"/>
            </a:pPr>
            <a:r>
              <a:rPr lang="en" sz="2400" dirty="0"/>
              <a:t>Output values represent Cartesian distance in millimeters</a:t>
            </a:r>
          </a:p>
          <a:p>
            <a:pPr marL="342900" indent="-342900">
              <a:buFont typeface="Arial" charset="0"/>
              <a:buChar char="•"/>
            </a:pPr>
            <a:r>
              <a:rPr lang="en" sz="2400" dirty="0" smtClean="0"/>
              <a:t>Output </a:t>
            </a:r>
            <a:r>
              <a:rPr lang="en" sz="2400" dirty="0"/>
              <a:t>type is 2D array of </a:t>
            </a:r>
            <a:r>
              <a:rPr lang="en" sz="2400" dirty="0" smtClean="0"/>
              <a:t>uint16</a:t>
            </a:r>
            <a:endParaRPr lang="en" sz="2400" dirty="0"/>
          </a:p>
        </p:txBody>
      </p:sp>
      <p:sp>
        <p:nvSpPr>
          <p:cNvPr id="152" name="Shape 152"/>
          <p:cNvSpPr txBox="1"/>
          <p:nvPr/>
        </p:nvSpPr>
        <p:spPr>
          <a:xfrm>
            <a:off x="2898600" y="2026083"/>
            <a:ext cx="7898800" cy="1197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 dirty="0"/>
              <a:t>Kinect Get Image</a:t>
            </a:r>
          </a:p>
          <a:p>
            <a:pPr marL="342900" indent="-342900">
              <a:buFont typeface="Arial" charset="0"/>
              <a:buChar char="•"/>
            </a:pPr>
            <a:r>
              <a:rPr lang="en" sz="2400" dirty="0" smtClean="0"/>
              <a:t>Acquires either </a:t>
            </a:r>
            <a:r>
              <a:rPr lang="en" sz="2400" dirty="0"/>
              <a:t>RGB or IR </a:t>
            </a:r>
            <a:r>
              <a:rPr lang="en" sz="2400" dirty="0" smtClean="0"/>
              <a:t>image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</a:t>
            </a:r>
            <a:r>
              <a:rPr lang="en" sz="2400" dirty="0" smtClean="0"/>
              <a:t>to</a:t>
            </a:r>
            <a:r>
              <a:rPr lang="en-US" sz="2400" dirty="0" smtClean="0"/>
              <a:t>r</a:t>
            </a:r>
            <a:r>
              <a:rPr lang="en" sz="2400" dirty="0" smtClean="0"/>
              <a:t>e</a:t>
            </a:r>
            <a:r>
              <a:rPr lang="en-US" sz="2400" dirty="0" smtClean="0"/>
              <a:t>s</a:t>
            </a:r>
            <a:r>
              <a:rPr lang="en" sz="2400" dirty="0" smtClean="0"/>
              <a:t> </a:t>
            </a:r>
            <a:r>
              <a:rPr lang="en-US" sz="2400" dirty="0" smtClean="0"/>
              <a:t>image</a:t>
            </a:r>
            <a:r>
              <a:rPr lang="en" sz="2400" dirty="0" smtClean="0"/>
              <a:t> </a:t>
            </a:r>
            <a:r>
              <a:rPr lang="en" sz="2400" dirty="0"/>
              <a:t>in </a:t>
            </a:r>
            <a:r>
              <a:rPr lang="en" sz="2400" dirty="0" smtClean="0"/>
              <a:t>Qbot2’s memory</a:t>
            </a:r>
            <a:endParaRPr lang="en" sz="2400" dirty="0"/>
          </a:p>
          <a:p>
            <a:pPr indent="609585"/>
            <a:endParaRPr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A91E-3638-B14D-9FBC-641198D5AEB8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dirty="0"/>
              <a:t>Matlab Interface: Image Retrieval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8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1206451" y="2367222"/>
            <a:ext cx="9740052" cy="1811268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netsh wlan set profileparameter MY_SSID connectiontype=ibss connectionmode=manual</a:t>
            </a:r>
          </a:p>
          <a:p>
            <a:pPr>
              <a:lnSpc>
                <a:spcPct val="150000"/>
              </a:lnSpc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netsh wlan connect MY_SSID</a:t>
            </a:r>
          </a:p>
          <a:p>
            <a:endParaRPr sz="2400" dirty="0"/>
          </a:p>
        </p:txBody>
      </p:sp>
      <p:sp>
        <p:nvSpPr>
          <p:cNvPr id="159" name="Shape 159"/>
          <p:cNvSpPr txBox="1"/>
          <p:nvPr/>
        </p:nvSpPr>
        <p:spPr>
          <a:xfrm>
            <a:off x="865749" y="1719282"/>
            <a:ext cx="5941451" cy="69272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lang="en" sz="2400" dirty="0"/>
          </a:p>
        </p:txBody>
      </p:sp>
      <p:sp>
        <p:nvSpPr>
          <p:cNvPr id="160" name="Shape 160"/>
          <p:cNvSpPr txBox="1"/>
          <p:nvPr/>
        </p:nvSpPr>
        <p:spPr>
          <a:xfrm>
            <a:off x="1097280" y="1852219"/>
            <a:ext cx="10421457" cy="4491782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 smtClean="0"/>
              <a:t>Ad-hoc </a:t>
            </a:r>
            <a:r>
              <a:rPr lang="en-US" sz="2400" dirty="0" smtClean="0"/>
              <a:t>setting for windows 10</a:t>
            </a:r>
            <a:endParaRPr lang="e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Set Fixed-step size (fundamental sample time</a:t>
            </a:r>
            <a:r>
              <a:rPr lang="en" sz="2400" dirty="0" smtClean="0"/>
              <a:t>) </a:t>
            </a:r>
            <a:r>
              <a:rPr lang="en" sz="2400" dirty="0"/>
              <a:t>located in Quarc\Options\Solver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2000" dirty="0"/>
              <a:t>This affects how frequently the Quarc interface samples the Matlab model for use by the DuoVero computer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computer</a:t>
            </a:r>
            <a:r>
              <a:rPr lang="en" sz="2000" dirty="0"/>
              <a:t> can only reliably respond to the Quarc interface at 30Hz or less (default value is 1000Hz)</a:t>
            </a:r>
            <a:r>
              <a:rPr lang="en-US" sz="2000" dirty="0"/>
              <a:t> due to image processing. </a:t>
            </a: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our project, the fundamental sample time is set to 0.1 seconds. </a:t>
            </a: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2000" dirty="0"/>
          </a:p>
          <a:p>
            <a:pPr indent="609585"/>
            <a:endParaRPr sz="2400" dirty="0"/>
          </a:p>
          <a:p>
            <a:pPr indent="609585"/>
            <a:endParaRPr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6DE9-CA89-0C4C-9098-5E7D78FA8B0A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QUARC Environment Setup</a:t>
            </a:r>
          </a:p>
        </p:txBody>
      </p:sp>
    </p:spTree>
    <p:extLst>
      <p:ext uri="{BB962C8B-B14F-4D97-AF65-F5344CB8AC3E}">
        <p14:creationId xmlns:p14="http://schemas.microsoft.com/office/powerpoint/2010/main" val="125930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680" y="3048001"/>
            <a:ext cx="6725919" cy="846666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Control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3DC7-5EF3-6447-B988-88F7FDB68E80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1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1133"/>
            <a:ext cx="4050453" cy="4369086"/>
          </a:xfrm>
        </p:spPr>
        <p:txBody>
          <a:bodyPr>
            <a:noAutofit/>
          </a:bodyPr>
          <a:lstStyle/>
          <a:p>
            <a:pPr fontAlgn="base"/>
            <a:r>
              <a:rPr lang="en-US" sz="2800" dirty="0"/>
              <a:t>Introduction </a:t>
            </a:r>
          </a:p>
          <a:p>
            <a:pPr fontAlgn="base"/>
            <a:r>
              <a:rPr lang="en-US" sz="2800" dirty="0"/>
              <a:t>Overview of QBot2</a:t>
            </a:r>
          </a:p>
          <a:p>
            <a:pPr fontAlgn="base"/>
            <a:r>
              <a:rPr lang="en-US" sz="2800" dirty="0"/>
              <a:t>Control Design</a:t>
            </a:r>
          </a:p>
          <a:p>
            <a:pPr lvl="1" fontAlgn="base"/>
            <a:r>
              <a:rPr lang="en-US" sz="2800" dirty="0" smtClean="0"/>
              <a:t>Target Identification</a:t>
            </a:r>
            <a:endParaRPr lang="en-US" sz="2800" dirty="0"/>
          </a:p>
          <a:p>
            <a:pPr lvl="1" fontAlgn="base"/>
            <a:r>
              <a:rPr lang="en-US" sz="2800" dirty="0" smtClean="0"/>
              <a:t>Control</a:t>
            </a:r>
            <a:endParaRPr lang="en-US" sz="2800" dirty="0"/>
          </a:p>
          <a:p>
            <a:pPr lvl="1" fontAlgn="base"/>
            <a:r>
              <a:rPr lang="en-US" sz="2800" dirty="0"/>
              <a:t>Integration</a:t>
            </a:r>
          </a:p>
          <a:p>
            <a:pPr fontAlgn="base"/>
            <a:r>
              <a:rPr lang="en-US" sz="2800" dirty="0"/>
              <a:t>Experimental Results</a:t>
            </a:r>
          </a:p>
          <a:p>
            <a:pPr fontAlgn="base"/>
            <a:r>
              <a:rPr lang="en-US" sz="2800" dirty="0"/>
              <a:t>Conclusions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083" y="286603"/>
            <a:ext cx="1900767" cy="70165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0A9C-14A3-314C-A466-B18384854B07}" type="datetime1">
              <a:rPr lang="en-US" smtClean="0">
                <a:latin typeface="Arial" charset="0"/>
                <a:ea typeface="Arial" charset="0"/>
                <a:cs typeface="Arial" charset="0"/>
              </a:rPr>
              <a:t>5/1/2017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777" y="2225959"/>
            <a:ext cx="5312412" cy="299611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12916" y="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RGB image and depth image are acquired  via Get Image/Depth for target/robot identification.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Image thresholding and blob detection algorithms are used in image processing.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36" y="3260263"/>
            <a:ext cx="7800109" cy="2904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A1F19-054B-D14F-B3DC-E4096439B6C6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7472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Image</a:t>
            </a:r>
            <a:r>
              <a:rPr lang="en" sz="2400" dirty="0"/>
              <a:t> Thresholding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Isolate sections of an image by eliminating portions of the image whose values (RGB or IR) do not fall within a particular set of constraints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Simplest method of image processing for RGB images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Blob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Accuracy entirely dependent on thresholding result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AA062-92F7-D541-980A-1041FFE40C41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3.googleusercontent.com/KGyNuk9ii6bPJe8ARnYeE1WkblnIfpH5c0E8OzDNcqvOxfwB93JmvoCxu7fwP64-BExftjtROat06wlXSOdSVTkcNVgf8a8K9WQ7FkCCR7BtVP3-llq3CpAH3g9asjIkJAdtZu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2" y="1875027"/>
            <a:ext cx="5236794" cy="40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52351" y="2479213"/>
                <a:ext cx="5960413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𝑐𝑜𝑙𝑜𝑟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𝑐𝑜𝑙𝑜𝑟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𝐹𝑂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𝑐𝑜𝑙𝑜𝑟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h𝑜𝑟𝑖𝑧𝑜𝑛𝑡𝑎𝑙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𝑐𝑜𝑙𝑜𝑟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51" y="2479213"/>
                <a:ext cx="5960413" cy="9221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7E08-CF3B-BA4F-992C-E6E61E4D613D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Target Localization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097280" y="3902205"/>
                <a:ext cx="2820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𝐹𝑂𝑉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𝑣𝑖𝑒𝑤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902205"/>
                <a:ext cx="282070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7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0_sWZLZ9QGqn_UNwK_0ZuQMF_SIiT1zW5OmlorMJTxhTJGbGWx0cQpGPSUgdNK_sKZMkqCwK1xrAAu3nGJGI_qGdH4r8qImdi0Af1kYkkFV2wIXNAE_fk47nJR7eRX45gL6hZV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713" y="1852219"/>
            <a:ext cx="7437756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4FD0-755F-B841-A9E8-53E4F806C300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Localization</a:t>
            </a:r>
          </a:p>
        </p:txBody>
      </p:sp>
    </p:spTree>
    <p:extLst>
      <p:ext uri="{BB962C8B-B14F-4D97-AF65-F5344CB8AC3E}">
        <p14:creationId xmlns:p14="http://schemas.microsoft.com/office/powerpoint/2010/main" val="16375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529470" y="2052586"/>
                <a:ext cx="7258246" cy="5515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𝑋𝑌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𝑑𝑒𝑝𝑡h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  <m:t>𝐹𝑂𝑉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  <m:t>𝑐𝑜𝑙𝑜𝑟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  <m:t>𝑐𝑜𝑙𝑜𝑟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  <m:t>𝑑𝑒𝑝𝑡h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  <m:t>𝐹𝑂𝑉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Calibri" panose="020F0502020204030204" pitchFamily="34" charset="0"/>
                                    </a:rPr>
                                    <m:t>𝑑𝑒𝑝𝑡h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∙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𝑋𝑌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𝑜𝑓𝑓𝑠𝑒𝑡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𝐼𝑚𝑎𝑔𝑒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𝑑𝑒𝑝𝑡h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𝑑𝑒𝑝𝑡h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𝑑𝑒𝑝𝑡h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tan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⁡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ea typeface="Arial" panose="020B0604020202020204" pitchFamily="34" charset="0"/>
                  </a:rPr>
                  <a:t> </a:t>
                </a:r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ea typeface="Arial" panose="020B0604020202020204" pitchFamily="34" charset="0"/>
                  </a:rPr>
                  <a:t> </a:t>
                </a:r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ea typeface="Arial" panose="020B0604020202020204" pitchFamily="34" charset="0"/>
                  </a:rPr>
                  <a:t> </a:t>
                </a:r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470" y="2052586"/>
                <a:ext cx="7258246" cy="55159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Hh973078.k4w_nui_5(en-us,IEB.10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0" y="2052586"/>
            <a:ext cx="3720480" cy="319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5FF44-0CDA-A54F-88D7-2407D5A86DB9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Localization</a:t>
            </a:r>
          </a:p>
        </p:txBody>
      </p:sp>
    </p:spTree>
    <p:extLst>
      <p:ext uri="{BB962C8B-B14F-4D97-AF65-F5344CB8AC3E}">
        <p14:creationId xmlns:p14="http://schemas.microsoft.com/office/powerpoint/2010/main" val="350000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069" y="874218"/>
            <a:ext cx="4685682" cy="863966"/>
          </a:xfrm>
        </p:spPr>
        <p:txBody>
          <a:bodyPr/>
          <a:lstStyle/>
          <a:p>
            <a:r>
              <a:rPr lang="en-US" dirty="0"/>
              <a:t>Alternative Design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9022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Advantages of Color Thresholding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Low processor resource requirements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Disadvantages of Color Thresholding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White balancing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Differences in lighting will drastically affect results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Any source of outside light will require frequent threshold adjustments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8FA7-4ECE-FC44-9E9A-0DB553A4AEA0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2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28452"/>
            <a:ext cx="4228482" cy="908908"/>
          </a:xfrm>
        </p:spPr>
        <p:txBody>
          <a:bodyPr/>
          <a:lstStyle/>
          <a:p>
            <a:r>
              <a:rPr lang="en-US" dirty="0"/>
              <a:t>Shape 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2586" y="1967015"/>
            <a:ext cx="4634746" cy="3485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14" y="1967015"/>
            <a:ext cx="4451474" cy="3354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019E6-297A-7E4E-A3D4-ADA2004CCC22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73394"/>
            <a:ext cx="4920461" cy="863966"/>
          </a:xfrm>
        </p:spPr>
        <p:txBody>
          <a:bodyPr/>
          <a:lstStyle/>
          <a:p>
            <a:r>
              <a:rPr lang="en-US"/>
              <a:t>Hough </a:t>
            </a:r>
            <a:r>
              <a:rPr lang="en-US" dirty="0"/>
              <a:t>Transform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8537" y="1824997"/>
            <a:ext cx="5342779" cy="40227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70" y="1824997"/>
            <a:ext cx="5348967" cy="402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D83D-27CA-CE48-9AF1-E7FADD89D1DE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266" y="873394"/>
            <a:ext cx="6124047" cy="840448"/>
          </a:xfrm>
        </p:spPr>
        <p:txBody>
          <a:bodyPr/>
          <a:lstStyle/>
          <a:p>
            <a:r>
              <a:rPr lang="en-US" dirty="0"/>
              <a:t>Circle-Hough Transform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953" y="1845632"/>
            <a:ext cx="8831442" cy="44840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9C7-7AB7-F547-9085-B20F4D8940F7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9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</a:p>
        </p:txBody>
      </p:sp>
      <p:pic>
        <p:nvPicPr>
          <p:cNvPr id="3074" name="Picture 2" descr="https://lh3.googleusercontent.com/zIufvdBbKSJLhOR7t7gL7b0cQ4Gi1UMWN2DPEi7kKQXbie4RSzMm1oX2EKgk20GOPWUtAzFIha5SKTd4ehSOR4nLQwO6xeoiQ6ly3IzTSSoDAH1TzxdaeL7bBdb5L0mxHc-dkU_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1" y="1912929"/>
            <a:ext cx="7412182" cy="437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9CC3-93AB-254C-B4C3-75A74B448AC0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680" y="3048001"/>
            <a:ext cx="6725919" cy="846666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Introduction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2613-C541-9B4F-B650-02B3BE9FB246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 and Floor Determination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919" y="1852219"/>
            <a:ext cx="5374830" cy="4022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53" y="2033301"/>
            <a:ext cx="3245968" cy="3600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2E83-14F6-C44F-B625-6B5D2CD28FDD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Control Modules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19793" y="2366818"/>
            <a:ext cx="9922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Depending on whether the robot is following a target or leader robots, two separate control modules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Both modules use X-Y values from the converted image of the image processing module.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AEA3A-9227-0445-A2A6-76DF9D0C83F9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069" y="845931"/>
            <a:ext cx="7045823" cy="863966"/>
          </a:xfrm>
        </p:spPr>
        <p:txBody>
          <a:bodyPr/>
          <a:lstStyle/>
          <a:p>
            <a:r>
              <a:rPr lang="en-US" dirty="0"/>
              <a:t>Robot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97280" y="1702743"/>
                <a:ext cx="9915842" cy="3526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Kinematic Model</a:t>
                </a:r>
              </a:p>
              <a:p>
                <a:r>
                  <a:rPr lang="en-US" sz="2400" dirty="0"/>
                  <a:t>						  		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∗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∗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</a:rPr>
                  <a:t>Using input-output linearization, linearized Model is obtained</a:t>
                </a:r>
                <a:endParaRPr lang="en-US" sz="2400" dirty="0">
                  <a:latin typeface="Arial" panose="020B0604020202020204" pitchFamily="34" charset="0"/>
                </a:endParaRPr>
              </a:p>
              <a:p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</a:endParaRPr>
              </a:p>
              <a:p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702743"/>
                <a:ext cx="9915842" cy="3526158"/>
              </a:xfrm>
              <a:prstGeom prst="rect">
                <a:avLst/>
              </a:prstGeom>
              <a:blipFill rotWithShape="0">
                <a:blip r:embed="rId3"/>
                <a:stretch>
                  <a:fillRect l="-799" b="-1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CD21-4151-C74A-B099-EDBDC8989008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604013" y="4207052"/>
                <a:ext cx="7208195" cy="891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013" y="4207052"/>
                <a:ext cx="7208195" cy="8917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8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097280" y="1709897"/>
                <a:ext cx="9915842" cy="455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The linearized model is further transformed into cylindrical coordinates for encirclement control design. </a:t>
                </a:r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 panose="020B06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 panose="020B060402020202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 panose="020B060402020202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 panose="020B0604020202020204" pitchFamily="34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 panose="020B060402020202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 panose="020B0604020202020204" pitchFamily="34" charset="0"/>
                        <a:cs typeface="Calibri" panose="020F0502020204030204" pitchFamily="34" charset="0"/>
                      </a:rPr>
                      <m:t>𝜌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 panose="020B0604020202020204" pitchFamily="34" charset="0"/>
                        <a:cs typeface="Calibri" panose="020F050202020403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rad>
                  </m:oMath>
                </a14:m>
                <a:r>
                  <a:rPr 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 panose="020B0604020202020204" pitchFamily="34" charset="0"/>
                        <a:cs typeface="Calibri" panose="020F050202020403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 panose="020B0604020202020204" pitchFamily="34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  <m:t>𝑎𝑡𝑎𝑛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Calibri" panose="020F0502020204030204" pitchFamily="34" charset="0"/>
                          </a:rPr>
                          <m:t>) </m:t>
                        </m:r>
                      </m:e>
                    </m:func>
                  </m:oMath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Encirclement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co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ntrol laws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are given by</a:t>
                </a:r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∗(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lvl="1"/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    where </a:t>
                </a:r>
                <a:r>
                  <a:rPr lang="en-US" sz="2400" dirty="0" err="1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k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: proportional gain,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: encirclement radius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: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distance from </a:t>
                </a: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robot to target</a:t>
                </a:r>
                <a:endParaRPr lang="en-US" sz="24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709897"/>
                <a:ext cx="9915842" cy="4554195"/>
              </a:xfrm>
              <a:prstGeom prst="rect">
                <a:avLst/>
              </a:prstGeom>
              <a:blipFill rotWithShape="0">
                <a:blip r:embed="rId3"/>
                <a:stretch>
                  <a:fillRect l="-799" t="-936" b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12DF-8B22-5C43-9239-B95C45ED084B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Encirclement Control</a:t>
            </a:r>
          </a:p>
        </p:txBody>
      </p:sp>
    </p:spTree>
    <p:extLst>
      <p:ext uri="{BB962C8B-B14F-4D97-AF65-F5344CB8AC3E}">
        <p14:creationId xmlns:p14="http://schemas.microsoft.com/office/powerpoint/2010/main" val="6571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Encirclement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164452" y="2176124"/>
                <a:ext cx="9924055" cy="49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The inverse of the </a:t>
                </a:r>
                <a:r>
                  <a:rPr lang="en-US" sz="2400" dirty="0" err="1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Jacobian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is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used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to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determin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52" y="2176124"/>
                <a:ext cx="9924055" cy="490840"/>
              </a:xfrm>
              <a:prstGeom prst="rect">
                <a:avLst/>
              </a:prstGeom>
              <a:blipFill rotWithShape="0">
                <a:blip r:embed="rId3"/>
                <a:stretch>
                  <a:fillRect l="-799" t="-100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6126479" y="3078977"/>
                <a:ext cx="4677178" cy="2164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xd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xd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yd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rad>
                                  </m:den>
                                </m:f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yd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xd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yd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rad>
                                  </m:den>
                                </m:f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yd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xd</m:t>
                                        </m:r>
                                      </m:sub>
                                      <m:sup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yd</m:t>
                                        </m:r>
                                      </m:sub>
                                      <m:sup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xd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xd</m:t>
                                        </m:r>
                                      </m:sub>
                                      <m:sup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yd</m:t>
                                        </m:r>
                                      </m:sub>
                                      <m:sup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79" y="3078977"/>
                <a:ext cx="4677178" cy="21649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307282" y="3641460"/>
                <a:ext cx="2524537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282" y="3641460"/>
                <a:ext cx="2524537" cy="9142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B0951-D4F0-C641-9BB3-928E458E30F6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20697" y="3930620"/>
            <a:ext cx="1105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57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Encirclement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97280" y="1948641"/>
                <a:ext cx="7473504" cy="49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are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then converted </a:t>
                </a: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to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V</a:t>
                </a:r>
                <a:r>
                  <a:rPr lang="en-US" sz="2400" baseline="-250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c</a:t>
                </a: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48641"/>
                <a:ext cx="7473504" cy="490840"/>
              </a:xfrm>
              <a:prstGeom prst="rect">
                <a:avLst/>
              </a:prstGeom>
              <a:blipFill rotWithShape="0">
                <a:blip r:embed="rId3"/>
                <a:stretch>
                  <a:fillRect l="-1060" t="-100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97280" y="4179010"/>
                <a:ext cx="65365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V</a:t>
                </a:r>
                <a:r>
                  <a:rPr lang="en-US" sz="2400" baseline="-250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c</a:t>
                </a: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are converted to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V</a:t>
                </a:r>
                <a:r>
                  <a:rPr lang="en-US" sz="2400" baseline="-250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and V</a:t>
                </a:r>
                <a:r>
                  <a:rPr lang="en-US" sz="2400" baseline="-25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L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179010"/>
                <a:ext cx="653657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213" t="-12000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072640" y="48469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46887" y="5031601"/>
                <a:ext cx="3951146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∗ .0235∗2∗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887" y="5031601"/>
                <a:ext cx="3951146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72640" y="5031601"/>
                <a:ext cx="3989747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∗ .0235∗2∗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5031601"/>
                <a:ext cx="3989747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163729" y="2848808"/>
                <a:ext cx="5671553" cy="877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−0.0235∗</m:t>
                                    </m:r>
                                    <m:func>
                                      <m:func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0.0235∗</m:t>
                                    </m:r>
                                    <m:func>
                                      <m:func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729" y="2848808"/>
                <a:ext cx="5671553" cy="87786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381420" y="2982274"/>
                <a:ext cx="3823867" cy="522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∗[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420" y="2982274"/>
                <a:ext cx="3823867" cy="52206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86E3-DABD-6C4A-A5F0-7C638F1D68B7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Transformation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89" y="2842547"/>
            <a:ext cx="9883182" cy="1648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11E9-ECF4-3C42-9F9F-E711A336BC32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73394"/>
            <a:ext cx="5995498" cy="863966"/>
          </a:xfrm>
        </p:spPr>
        <p:txBody>
          <a:bodyPr/>
          <a:lstStyle/>
          <a:p>
            <a:r>
              <a:rPr lang="en-US" dirty="0"/>
              <a:t>Leader-Follower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799" y="1850500"/>
                <a:ext cx="8739659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Leader-follower control module is used for distributed multi-robot coordination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Image processing is used to localize the leader robot coordinates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in the vision sensor range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The following leader-follower control laws are implemented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99" y="1850500"/>
                <a:ext cx="8739659" cy="3046988"/>
              </a:xfrm>
              <a:prstGeom prst="rect">
                <a:avLst/>
              </a:prstGeom>
              <a:blipFill>
                <a:blip r:embed="rId3"/>
                <a:stretch>
                  <a:fillRect l="-907" t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552747" y="5544184"/>
            <a:ext cx="9003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where </a:t>
            </a:r>
            <a:r>
              <a:rPr lang="en-US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Kv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=0.2 and Kw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 0.5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 Limits for angular and forward velocity are set to 0.2 m/s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6186807" y="5001650"/>
                <a:ext cx="36152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𝑡𝑎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807" y="5001650"/>
                <a:ext cx="3615220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30263" r="-19056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058479" y="4789115"/>
                <a:ext cx="3570465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r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400" i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479" y="4789115"/>
                <a:ext cx="3570465" cy="8438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844D-18B3-1143-93CE-B553716B2FE3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00897"/>
            <a:ext cx="6596292" cy="7364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Event-based </a:t>
            </a:r>
            <a:r>
              <a:rPr lang="en-US" dirty="0" smtClean="0"/>
              <a:t>System Control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7280" y="1898665"/>
            <a:ext cx="103327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• </a:t>
            </a:r>
            <a:r>
              <a:rPr lang="en-US" sz="2400" dirty="0" err="1"/>
              <a:t>Stateflow</a:t>
            </a:r>
            <a:r>
              <a:rPr lang="en-US" sz="2400" dirty="0"/>
              <a:t> </a:t>
            </a:r>
            <a:r>
              <a:rPr lang="en-US" sz="2400" dirty="0" smtClean="0"/>
              <a:t>control is designed to coordinate control modules enabling/disabling </a:t>
            </a:r>
            <a:r>
              <a:rPr lang="en-US" sz="2400" dirty="0"/>
              <a:t>Simulink blocks Stages</a:t>
            </a:r>
          </a:p>
          <a:p>
            <a:endParaRPr lang="en-US" sz="2400" dirty="0"/>
          </a:p>
          <a:p>
            <a:pPr lvl="1"/>
            <a:r>
              <a:rPr lang="en-US" sz="2400" dirty="0" smtClean="0"/>
              <a:t>Step 1:  Search </a:t>
            </a:r>
            <a:r>
              <a:rPr lang="en-US" sz="2400" dirty="0"/>
              <a:t>for encirclement target or leader robot.  If target is not in view, rotate 15° </a:t>
            </a:r>
            <a:r>
              <a:rPr lang="en-US" sz="2400" dirty="0" smtClean="0"/>
              <a:t>CCW and </a:t>
            </a:r>
            <a:r>
              <a:rPr lang="en-US" sz="2400" dirty="0"/>
              <a:t>repeat this step. Otherwise continue to next stage. </a:t>
            </a:r>
          </a:p>
          <a:p>
            <a:pPr marL="914400" lvl="1" indent="-457200">
              <a:buFont typeface="Arial" charset="0"/>
              <a:buChar char="•"/>
            </a:pPr>
            <a:endParaRPr lang="en-US" sz="2400" dirty="0"/>
          </a:p>
          <a:p>
            <a:pPr lvl="1"/>
            <a:r>
              <a:rPr lang="en-US" sz="2400" dirty="0" smtClean="0"/>
              <a:t>Step 2:  Switch </a:t>
            </a:r>
            <a:r>
              <a:rPr lang="en-US" sz="2400" dirty="0"/>
              <a:t>to encirclement or leader-follower motion controls.  If target is no longer in view, stop moving and return to step 1.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3B09-3D04-FF41-9842-295B73A6F585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6.googleusercontent.com/R3MCT4xWyApWGrCn1_6lnE7UFyvYHK2-n2R0uoP2JaKIVP4UvehO9Hwh3Cf2gjH3h4rHlXLKxHptXrl33U-aWzC-8hlSQIBjIhR4CjwrYaJkmOAHOWcyFJqqhr42rhud4a5UmP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8" y="1852219"/>
            <a:ext cx="7005493" cy="429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CDF5-7932-6343-BAA8-829ECE91AF07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162" y="1852219"/>
            <a:ext cx="3287672" cy="4341069"/>
          </a:xfrm>
          <a:prstGeom prst="rect">
            <a:avLst/>
          </a:prstGeom>
          <a:effectLst>
            <a:glow rad="482600">
              <a:schemeClr val="accent1">
                <a:alpha val="40000"/>
              </a:schemeClr>
            </a:glow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97280" y="1000897"/>
            <a:ext cx="10289554" cy="7364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Event-based System Control: </a:t>
            </a:r>
            <a:r>
              <a:rPr lang="en-US" sz="4100" dirty="0" err="1" smtClean="0"/>
              <a:t>Stateflow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66748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38400"/>
            <a:ext cx="10058400" cy="29294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 Coordination control of multiple robots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Military and </a:t>
            </a:r>
            <a:r>
              <a:rPr lang="en-US" sz="2400" dirty="0" smtClean="0"/>
              <a:t>civilian </a:t>
            </a:r>
            <a:r>
              <a:rPr lang="en-US" sz="2400" dirty="0"/>
              <a:t>applications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Environmental monitoring, threat/obstacle avoidance, search &amp; rescue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7D7A-53FA-264E-8E29-F0CAA09854B9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31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D33BA-ADB2-D845-8A94-CDD888782EB5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pic>
        <p:nvPicPr>
          <p:cNvPr id="11" name="image3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69551" y="1916427"/>
            <a:ext cx="4950944" cy="4301228"/>
          </a:xfrm>
          <a:prstGeom prst="rect">
            <a:avLst/>
          </a:prstGeom>
          <a:ln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097279" y="520263"/>
            <a:ext cx="10758390" cy="12170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 smtClean="0"/>
              <a:t>Event-based System Control </a:t>
            </a:r>
            <a:r>
              <a:rPr lang="en-US" sz="4000" dirty="0" smtClean="0"/>
              <a:t>– Encirclement Control</a:t>
            </a:r>
            <a:endParaRPr lang="en-US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D33BA-ADB2-D845-8A94-CDD888782EB5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25469" y="1954310"/>
            <a:ext cx="244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Leader-Follower </a:t>
            </a:r>
            <a:r>
              <a:rPr lang="en-US" dirty="0"/>
              <a:t>Control</a:t>
            </a:r>
          </a:p>
        </p:txBody>
      </p:sp>
      <p:pic>
        <p:nvPicPr>
          <p:cNvPr id="10" name="image4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733309" y="2323641"/>
            <a:ext cx="4087091" cy="3966323"/>
          </a:xfrm>
          <a:prstGeom prst="rect">
            <a:avLst/>
          </a:prstGeom>
          <a:ln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097280" y="1000897"/>
            <a:ext cx="6596292" cy="7364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Event-based System Control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1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System Control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0FE2-150B-3F4D-9FCD-D36C89964B01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69899" y="1919426"/>
            <a:ext cx="215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Encirclement Control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25469" y="1954310"/>
            <a:ext cx="244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Leader-Follower </a:t>
            </a:r>
            <a:r>
              <a:rPr lang="en-US" dirty="0"/>
              <a:t>Control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08" y="2323642"/>
            <a:ext cx="4504575" cy="36892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746" y="2309243"/>
            <a:ext cx="4582200" cy="37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1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Event-based System Control</a:t>
            </a:r>
            <a:endParaRPr lang="en-US" dirty="0"/>
          </a:p>
        </p:txBody>
      </p:sp>
      <p:pic>
        <p:nvPicPr>
          <p:cNvPr id="9218" name="Picture 2" descr="https://lh6.googleusercontent.com/R3MCT4xWyApWGrCn1_6lnE7UFyvYHK2-n2R0uoP2JaKIVP4UvehO9Hwh3Cf2gjH3h4rHlXLKxHptXrl33U-aWzC-8hlSQIBjIhR4CjwrYaJkmOAHOWcyFJqqhr42rhud4a5UmP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8" y="1852219"/>
            <a:ext cx="7005493" cy="429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D14-010E-B94E-8FC2-2092EC0E3B05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248" y="2809731"/>
            <a:ext cx="5032443" cy="1713716"/>
          </a:xfrm>
          <a:prstGeom prst="rect">
            <a:avLst/>
          </a:prstGeom>
          <a:effectLst>
            <a:glow rad="698500">
              <a:schemeClr val="accent2">
                <a:alpha val="40000"/>
              </a:schemeClr>
            </a:glow>
            <a:softEdge rad="0"/>
          </a:effectLst>
        </p:spPr>
      </p:pic>
      <p:cxnSp>
        <p:nvCxnSpPr>
          <p:cNvPr id="8" name="Straight Arrow Connector 7"/>
          <p:cNvCxnSpPr/>
          <p:nvPr/>
        </p:nvCxnSpPr>
        <p:spPr>
          <a:xfrm flipV="1">
            <a:off x="4351283" y="4146331"/>
            <a:ext cx="2380593" cy="86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Event-based System Control</a:t>
            </a:r>
            <a:endParaRPr lang="en-US" dirty="0"/>
          </a:p>
        </p:txBody>
      </p:sp>
      <p:pic>
        <p:nvPicPr>
          <p:cNvPr id="9218" name="Picture 2" descr="https://lh6.googleusercontent.com/R3MCT4xWyApWGrCn1_6lnE7UFyvYHK2-n2R0uoP2JaKIVP4UvehO9Hwh3Cf2gjH3h4rHlXLKxHptXrl33U-aWzC-8hlSQIBjIhR4CjwrYaJkmOAHOWcyFJqqhr42rhud4a5UmP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17" y="1891767"/>
            <a:ext cx="7005493" cy="429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15FB9-CA2C-B448-BF3F-7877464C0EDC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01" y="2083887"/>
            <a:ext cx="4897891" cy="3915603"/>
          </a:xfrm>
          <a:prstGeom prst="rect">
            <a:avLst/>
          </a:prstGeom>
          <a:effectLst>
            <a:glow rad="5080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120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Event-based System Control</a:t>
            </a:r>
            <a:endParaRPr lang="en-US" dirty="0"/>
          </a:p>
        </p:txBody>
      </p:sp>
      <p:pic>
        <p:nvPicPr>
          <p:cNvPr id="9218" name="Picture 2" descr="https://lh6.googleusercontent.com/R3MCT4xWyApWGrCn1_6lnE7UFyvYHK2-n2R0uoP2JaKIVP4UvehO9Hwh3Cf2gjH3h4rHlXLKxHptXrl33U-aWzC-8hlSQIBjIhR4CjwrYaJkmOAHOWcyFJqqhr42rhud4a5UmP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8" y="1852219"/>
            <a:ext cx="7005493" cy="429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FB3E-2DDD-C545-874E-83CB604F92CB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020" y="2082853"/>
            <a:ext cx="3524250" cy="3838575"/>
          </a:xfrm>
          <a:prstGeom prst="rect">
            <a:avLst/>
          </a:prstGeom>
          <a:effectLst>
            <a:glow rad="5080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5159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Event-based System Control</a:t>
            </a:r>
            <a:endParaRPr lang="en-US" dirty="0"/>
          </a:p>
        </p:txBody>
      </p:sp>
      <p:pic>
        <p:nvPicPr>
          <p:cNvPr id="9218" name="Picture 2" descr="https://lh6.googleusercontent.com/R3MCT4xWyApWGrCn1_6lnE7UFyvYHK2-n2R0uoP2JaKIVP4UvehO9Hwh3Cf2gjH3h4rHlXLKxHptXrl33U-aWzC-8hlSQIBjIhR4CjwrYaJkmOAHOWcyFJqqhr42rhud4a5UmP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8" y="1852219"/>
            <a:ext cx="7005493" cy="429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8D37-1F0C-1244-9071-005AFAD73595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166" y="2349553"/>
            <a:ext cx="3362325" cy="3305175"/>
          </a:xfrm>
          <a:prstGeom prst="rect">
            <a:avLst/>
          </a:prstGeom>
          <a:effectLst>
            <a:glow rad="5080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776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280" y="2794001"/>
            <a:ext cx="6725919" cy="846666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Experimental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B7BA-A0D4-ED42-812C-B08372DF519E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1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- Encirclement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41" y="1817668"/>
            <a:ext cx="7750751" cy="2280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31" y="3940896"/>
            <a:ext cx="7740961" cy="2371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5EE3-3026-8D46-97A6-E65CD81B2300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- Encirclement</a:t>
            </a:r>
          </a:p>
        </p:txBody>
      </p:sp>
      <p:pic>
        <p:nvPicPr>
          <p:cNvPr id="10244" name="Picture 4" descr="https://lh3.googleusercontent.com/VUHSvZJ71YBELmQXhBKCra-VKs3H9z31-LtyH4juZrMHYj5jKhzDUfmbaK9O1rmSjRInKTiT3N0kl8abT3eXELIurdAFGTWgIjD4h1ZVT51hGD2emUyWDAQTPBkPLGNMEpaCj5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80" y="2208212"/>
            <a:ext cx="49149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66586" y="5665787"/>
            <a:ext cx="285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plot of robot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27100" y="5716688"/>
            <a:ext cx="412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and Angular Velocities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2431732"/>
            <a:ext cx="4000500" cy="3152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1E3D-2665-3642-8AA0-18F4B962BF22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2027134"/>
            <a:ext cx="10058400" cy="3750211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/>
              <a:t> In </a:t>
            </a:r>
            <a:r>
              <a:rPr lang="en-US" sz="2400" dirty="0"/>
              <a:t>the study of distributed control, </a:t>
            </a:r>
            <a:r>
              <a:rPr lang="en-US" sz="2400" dirty="0" smtClean="0"/>
              <a:t>one of the fundamental problems is how to </a:t>
            </a:r>
            <a:r>
              <a:rPr lang="en-US" sz="2400" dirty="0"/>
              <a:t>make a group of robots maintain certain geometric formation pattern </a:t>
            </a:r>
            <a:r>
              <a:rPr lang="en-US" sz="2400" dirty="0" smtClean="0"/>
              <a:t>while </a:t>
            </a:r>
            <a:r>
              <a:rPr lang="en-US" sz="2400" dirty="0"/>
              <a:t>tracking a target. 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endParaRPr lang="en-US" sz="2400" dirty="0"/>
          </a:p>
          <a:p>
            <a:pPr>
              <a:buFont typeface="Arial" charset="0"/>
              <a:buChar char="•"/>
            </a:pPr>
            <a:r>
              <a:rPr lang="en-US" sz="2400" dirty="0" smtClean="0"/>
              <a:t> Local </a:t>
            </a:r>
            <a:r>
              <a:rPr lang="en-US" sz="2400" dirty="0"/>
              <a:t>sensing information exchange among robots is the key in the design of distributed control.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163DA-942A-5C40-8925-D462AE738500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3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– Encirclement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4391A-0BB6-744D-A048-98FFEE98BF14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VHpTNNhiLG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2860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– Leader-Follower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86" y="2229829"/>
            <a:ext cx="9908148" cy="2873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3BD1-BA0F-934A-88AC-CBB69DF1CB8A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– Leader-Follower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6CD5-1F68-4347-8AB8-EDB6D6B71E3A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bO5DHXQCITw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2000" y="22860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6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– Leader-Follower</a:t>
            </a:r>
          </a:p>
        </p:txBody>
      </p:sp>
      <p:pic>
        <p:nvPicPr>
          <p:cNvPr id="11266" name="Picture 2" descr="https://lh5.googleusercontent.com/JBHAFuawMp9mlCHYdOwMhxPAaCsNVfa0vb7LpVgVnd-zYL6_xAG15EGL0BDi-TdXMR8yEe8tenTzxpzgltZPJGSzVDjtKXhvg7haFfnle7Rru-f8UcZcCqLGceDGDp6uIPXqkNV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363788"/>
            <a:ext cx="410527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4.googleusercontent.com/oTlLa66Zknv8b5GrxI-bwUHTzJGOZzfAjzcsB3Ii60IczbpWNbH4cwpXekdgbaZOL7q0zf_yS6t1Bk6fdXOCf6I69TAkiE0auVLvxmLnMpMMZ_UMg3Ai_2IHKhjty-q_ayZw5y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2211387"/>
            <a:ext cx="47244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15858" y="5665787"/>
            <a:ext cx="320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plot of robot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51530" y="5716688"/>
            <a:ext cx="440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Forward </a:t>
            </a:r>
            <a:r>
              <a:rPr lang="en-US" dirty="0"/>
              <a:t>and </a:t>
            </a:r>
            <a:r>
              <a:rPr lang="en-US" dirty="0" smtClean="0"/>
              <a:t>angular velocities of robot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C607-537E-AE40-B352-A0E7A7A58B90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65200"/>
            <a:ext cx="4478020" cy="772160"/>
          </a:xfrm>
        </p:spPr>
        <p:txBody>
          <a:bodyPr/>
          <a:lstStyle/>
          <a:p>
            <a:r>
              <a:rPr lang="en-US" dirty="0"/>
              <a:t>Division of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5F58-351D-0D43-847D-DD0B42C2F39D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21030" y="1737360"/>
            <a:ext cx="923544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Ryan </a:t>
            </a:r>
            <a:r>
              <a:rPr lang="en-US" sz="3200" dirty="0" smtClean="0"/>
              <a:t>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Image Processing Module Design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Encirclement </a:t>
            </a:r>
            <a:r>
              <a:rPr lang="en-US" sz="2800" dirty="0" err="1" smtClean="0"/>
              <a:t>Stateflow</a:t>
            </a:r>
            <a:r>
              <a:rPr lang="en-US" sz="2800" dirty="0" smtClean="0"/>
              <a:t> Control Design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Experimental Testing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Anthony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Image Processing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Control Module Design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Leader-Follower </a:t>
            </a:r>
            <a:r>
              <a:rPr lang="en-US" sz="2800" dirty="0" err="1" smtClean="0"/>
              <a:t>Stateflow</a:t>
            </a:r>
            <a:r>
              <a:rPr lang="en-US" sz="2800" dirty="0" smtClean="0"/>
              <a:t> Control Design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/>
              <a:t>Experimental Testing</a:t>
            </a:r>
          </a:p>
        </p:txBody>
      </p:sp>
    </p:spTree>
    <p:extLst>
      <p:ext uri="{BB962C8B-B14F-4D97-AF65-F5344CB8AC3E}">
        <p14:creationId xmlns:p14="http://schemas.microsoft.com/office/powerpoint/2010/main" val="31801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F90F-8B78-4345-9A21-8BCE7B9612F5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7280" y="1852219"/>
            <a:ext cx="1028700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Work accomplished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distributed vision-based target tracking control </a:t>
            </a:r>
            <a:r>
              <a:rPr lang="en-US" sz="2400" dirty="0" smtClean="0"/>
              <a:t>was designed and experimentally validated using </a:t>
            </a:r>
            <a:r>
              <a:rPr lang="en-US" sz="2400" dirty="0"/>
              <a:t>mobile </a:t>
            </a:r>
            <a:r>
              <a:rPr lang="en-US" sz="2400" dirty="0" smtClean="0"/>
              <a:t>robots. </a:t>
            </a:r>
            <a:endParaRPr lang="en-US" sz="2400" dirty="0"/>
          </a:p>
          <a:p>
            <a:pPr marL="1371600" lvl="2" indent="-457200">
              <a:buFont typeface="Arial" charset="0"/>
              <a:buChar char="•"/>
            </a:pPr>
            <a:r>
              <a:rPr lang="en-US" sz="2400" dirty="0" smtClean="0"/>
              <a:t>The design was done by combining image </a:t>
            </a:r>
            <a:r>
              <a:rPr lang="en-US" sz="2400" dirty="0"/>
              <a:t>processing and </a:t>
            </a:r>
            <a:r>
              <a:rPr lang="en-US" sz="2400" dirty="0" smtClean="0"/>
              <a:t>control task modules using </a:t>
            </a:r>
            <a:r>
              <a:rPr lang="en-US" sz="2400" dirty="0" err="1" smtClean="0"/>
              <a:t>Stateflow</a:t>
            </a:r>
            <a:r>
              <a:rPr lang="en-US" sz="2400" dirty="0" smtClean="0"/>
              <a:t> switched control strategies. </a:t>
            </a:r>
            <a:endParaRPr lang="en-US" sz="2400" dirty="0"/>
          </a:p>
          <a:p>
            <a:pPr marL="1828800" lvl="3" indent="-457200">
              <a:buFont typeface="Arial" charset="0"/>
              <a:buChar char="•"/>
            </a:pPr>
            <a:endParaRPr lang="en-US" sz="2400" dirty="0"/>
          </a:p>
          <a:p>
            <a:pPr lvl="1"/>
            <a:r>
              <a:rPr lang="en-US" sz="2400" b="1" dirty="0"/>
              <a:t>Future work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400" dirty="0"/>
              <a:t>Develop a more effective </a:t>
            </a:r>
            <a:r>
              <a:rPr lang="en-US" sz="2400" dirty="0" smtClean="0"/>
              <a:t>and robust image processing </a:t>
            </a:r>
            <a:r>
              <a:rPr lang="en-US" sz="2400" dirty="0"/>
              <a:t>method</a:t>
            </a:r>
          </a:p>
          <a:p>
            <a:pPr marL="1828800" lvl="3" indent="-457200">
              <a:buFont typeface="Arial" charset="0"/>
              <a:buChar char="•"/>
            </a:pPr>
            <a:r>
              <a:rPr lang="en-US" sz="2400" dirty="0" smtClean="0"/>
              <a:t>Shape </a:t>
            </a:r>
            <a:r>
              <a:rPr lang="en-US" sz="2400" dirty="0"/>
              <a:t>Recognition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400" dirty="0" smtClean="0"/>
              <a:t>Integrate obstacle avoidance function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400" dirty="0" smtClean="0"/>
              <a:t>Conduct experiments using a large group of robots 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5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F90F-8B78-4345-9A21-8BCE7B9612F5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1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73394"/>
            <a:ext cx="3296920" cy="863966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7280" y="2058581"/>
            <a:ext cx="104851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[1] “Cooperative Control of Heterogenous Mobile Robots Network.” [Online]. Available: http://ee.bradley.edu/projects/proj2016/mrn/. [Accessed:  14-Dec-2016].</a:t>
            </a:r>
          </a:p>
          <a:p>
            <a:r>
              <a:rPr lang="en-US" sz="2000" dirty="0"/>
              <a:t>[2] A. </a:t>
            </a:r>
            <a:r>
              <a:rPr lang="en-US" sz="2000" dirty="0" err="1"/>
              <a:t>Franchi</a:t>
            </a:r>
            <a:r>
              <a:rPr lang="en-US" sz="2000" dirty="0"/>
              <a:t>, P. </a:t>
            </a:r>
            <a:r>
              <a:rPr lang="en-US" sz="2000" dirty="0" err="1"/>
              <a:t>Stegagno</a:t>
            </a:r>
            <a:r>
              <a:rPr lang="en-US" sz="2000" dirty="0"/>
              <a:t>, and G. </a:t>
            </a:r>
            <a:r>
              <a:rPr lang="en-US" sz="2000" dirty="0" err="1"/>
              <a:t>Oriolo</a:t>
            </a:r>
            <a:r>
              <a:rPr lang="en-US" sz="2000" dirty="0"/>
              <a:t>, “Decentralized Multi-Robot Encirclement of a 3D Target with Guaranteed Collision Avoidance,” </a:t>
            </a:r>
            <a:r>
              <a:rPr lang="en-US" sz="2000" i="1" dirty="0"/>
              <a:t>Autonomous Robots</a:t>
            </a:r>
            <a:r>
              <a:rPr lang="en-US" sz="2000" dirty="0"/>
              <a:t>, vol. 40, no. 2, pp. 245–265, Feb. 2016.</a:t>
            </a:r>
          </a:p>
          <a:p>
            <a:r>
              <a:rPr lang="en-US" sz="2000" dirty="0"/>
              <a:t>[3] G. Bock, R. Hendrickson, J. </a:t>
            </a:r>
            <a:r>
              <a:rPr lang="en-US" sz="2000" dirty="0" err="1"/>
              <a:t>Lamkin</a:t>
            </a:r>
            <a:r>
              <a:rPr lang="en-US" sz="2000" dirty="0"/>
              <a:t>, B. </a:t>
            </a:r>
            <a:r>
              <a:rPr lang="en-US" sz="2000" dirty="0" err="1"/>
              <a:t>Dhall</a:t>
            </a:r>
            <a:r>
              <a:rPr lang="en-US" sz="2000" dirty="0"/>
              <a:t>, J. Wang, and I. S. </a:t>
            </a:r>
            <a:r>
              <a:rPr lang="en-US" sz="2000" dirty="0" err="1"/>
              <a:t>Ahn</a:t>
            </a:r>
            <a:r>
              <a:rPr lang="en-US" sz="2000" dirty="0"/>
              <a:t>, “Experiments of distributed control for multiple mobile robots with limited sensing/communication capacity,” in </a:t>
            </a:r>
            <a:r>
              <a:rPr lang="en-US" sz="2000" i="1" dirty="0"/>
              <a:t>2016 IEEE International Conference on Electro Information Technology (EIT)</a:t>
            </a:r>
            <a:r>
              <a:rPr lang="en-US" sz="2000" dirty="0"/>
              <a:t>, 2016, pp. 0559–0564.</a:t>
            </a:r>
          </a:p>
          <a:p>
            <a:r>
              <a:rPr lang="en-US" sz="2000" dirty="0"/>
              <a:t>[4] “Kinect for Windows Sensor Components and Specifications.” [Online]. Available: https://msdn.microsoft.com/en-us/library/jj131033.aspx. [Accessed: 14-Dec-2016].</a:t>
            </a:r>
          </a:p>
          <a:p>
            <a:r>
              <a:rPr lang="en-US" sz="2000" dirty="0"/>
              <a:t>[5] “</a:t>
            </a:r>
            <a:r>
              <a:rPr lang="en-US" sz="2000" dirty="0" err="1"/>
              <a:t>Quanser</a:t>
            </a:r>
            <a:r>
              <a:rPr lang="en-US" sz="2000" dirty="0"/>
              <a:t> - </a:t>
            </a:r>
            <a:r>
              <a:rPr lang="en-US" sz="2000" dirty="0" err="1"/>
              <a:t>QBot</a:t>
            </a:r>
            <a:r>
              <a:rPr lang="en-US" sz="2000" dirty="0"/>
              <a:t> 2 for QUARC.” [Online]. Available: http://www.quanser.com/products/qbot2. [Accessed: 14-Dec-2016].</a:t>
            </a:r>
          </a:p>
          <a:p>
            <a:r>
              <a:rPr lang="en-US" sz="2000" dirty="0"/>
              <a:t>[6] P. </a:t>
            </a:r>
            <a:r>
              <a:rPr lang="en-US" sz="2000" dirty="0" err="1"/>
              <a:t>Corke</a:t>
            </a:r>
            <a:r>
              <a:rPr lang="en-US" sz="2000" dirty="0"/>
              <a:t>, </a:t>
            </a:r>
            <a:r>
              <a:rPr lang="en-US" sz="2000" i="1" dirty="0"/>
              <a:t>Robotics, Vision and Control - Fundamental Algorithms in </a:t>
            </a:r>
            <a:r>
              <a:rPr lang="en-US" sz="2000" i="1" dirty="0" smtClean="0"/>
              <a:t>MATLAB</a:t>
            </a:r>
            <a:r>
              <a:rPr lang="en-US" sz="2000" dirty="0" smtClean="0"/>
              <a:t> </a:t>
            </a:r>
            <a:r>
              <a:rPr lang="en-US" sz="2000" dirty="0"/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338E-23F7-494F-B788-123A3F7F68C8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40A2-8B0B-EE42-9B27-B95F5CC060FD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1800" y="27813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57196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2027134"/>
            <a:ext cx="10058400" cy="2614139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/>
              <a:t> Vision </a:t>
            </a:r>
            <a:r>
              <a:rPr lang="en-US" sz="2400" dirty="0"/>
              <a:t>sensors have been used in the localization, navigation, and control of the individual </a:t>
            </a:r>
            <a:r>
              <a:rPr lang="en-US" sz="2400" dirty="0" smtClean="0"/>
              <a:t>robot. </a:t>
            </a:r>
          </a:p>
          <a:p>
            <a:pPr>
              <a:buFont typeface="Arial" charset="0"/>
              <a:buChar char="•"/>
            </a:pP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The</a:t>
            </a:r>
            <a:r>
              <a:rPr lang="en-US" sz="2400" dirty="0" smtClean="0"/>
              <a:t> </a:t>
            </a:r>
            <a:r>
              <a:rPr lang="en-US" sz="2400" dirty="0"/>
              <a:t>use of vision sensors for </a:t>
            </a:r>
            <a:r>
              <a:rPr lang="en-US" sz="2400" dirty="0" smtClean="0"/>
              <a:t>distributed </a:t>
            </a:r>
            <a:r>
              <a:rPr lang="en-US" sz="2400" dirty="0"/>
              <a:t>control of multiple </a:t>
            </a:r>
            <a:r>
              <a:rPr lang="en-US" sz="2400" dirty="0" smtClean="0"/>
              <a:t>robots should be studied.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163DA-942A-5C40-8925-D462AE738500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57226"/>
            <a:ext cx="10058400" cy="32659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Peter </a:t>
            </a:r>
            <a:r>
              <a:rPr lang="en-US" sz="2200" dirty="0" err="1" smtClean="0">
                <a:solidFill>
                  <a:schemeClr val="tx1"/>
                </a:solidFill>
              </a:rPr>
              <a:t>Corke</a:t>
            </a:r>
            <a:r>
              <a:rPr lang="en-US" sz="2200" dirty="0" smtClean="0">
                <a:solidFill>
                  <a:schemeClr val="tx1"/>
                </a:solidFill>
              </a:rPr>
              <a:t>, Robotics</a:t>
            </a:r>
            <a:r>
              <a:rPr lang="en-US" sz="2200" dirty="0">
                <a:solidFill>
                  <a:schemeClr val="tx1"/>
                </a:solidFill>
              </a:rPr>
              <a:t>, Vision and </a:t>
            </a:r>
            <a:r>
              <a:rPr lang="en-US" sz="2200" dirty="0" smtClean="0">
                <a:solidFill>
                  <a:schemeClr val="tx1"/>
                </a:solidFill>
              </a:rPr>
              <a:t>Control </a:t>
            </a:r>
            <a:r>
              <a:rPr lang="en-US" sz="2200" dirty="0">
                <a:solidFill>
                  <a:schemeClr val="tx1"/>
                </a:solidFill>
              </a:rPr>
              <a:t>and MATLAB vision control toolbox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smtClean="0">
                <a:solidFill>
                  <a:schemeClr val="tx1"/>
                </a:solidFill>
              </a:rPr>
              <a:t>2016 </a:t>
            </a:r>
            <a:r>
              <a:rPr lang="en-US" sz="2200" dirty="0">
                <a:solidFill>
                  <a:schemeClr val="tx1"/>
                </a:solidFill>
              </a:rPr>
              <a:t>Senior </a:t>
            </a:r>
            <a:r>
              <a:rPr lang="en-US" sz="2200" dirty="0" smtClean="0">
                <a:solidFill>
                  <a:schemeClr val="tx1"/>
                </a:solidFill>
              </a:rPr>
              <a:t>Project:  Cooperative </a:t>
            </a:r>
            <a:r>
              <a:rPr lang="en-US" sz="2200" dirty="0">
                <a:solidFill>
                  <a:schemeClr val="tx1"/>
                </a:solidFill>
              </a:rPr>
              <a:t>Control of Heterogeneous Mobile Robots </a:t>
            </a:r>
            <a:r>
              <a:rPr lang="en-US" sz="2200" dirty="0" smtClean="0">
                <a:solidFill>
                  <a:schemeClr val="tx1"/>
                </a:solidFill>
              </a:rPr>
              <a:t>Network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Franchi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 err="1">
                <a:solidFill>
                  <a:schemeClr val="tx1"/>
                </a:solidFill>
              </a:rPr>
              <a:t>Stegagno</a:t>
            </a:r>
            <a:r>
              <a:rPr lang="en-US" sz="2200" dirty="0">
                <a:solidFill>
                  <a:schemeClr val="tx1"/>
                </a:solidFill>
              </a:rPr>
              <a:t>, and </a:t>
            </a:r>
            <a:r>
              <a:rPr lang="en-US" sz="2200" dirty="0" err="1" smtClean="0">
                <a:solidFill>
                  <a:schemeClr val="tx1"/>
                </a:solidFill>
              </a:rPr>
              <a:t>Oriolo</a:t>
            </a:r>
            <a:r>
              <a:rPr lang="en-US" sz="2200" dirty="0" smtClean="0">
                <a:solidFill>
                  <a:schemeClr val="tx1"/>
                </a:solidFill>
              </a:rPr>
              <a:t>, </a:t>
            </a:r>
            <a:r>
              <a:rPr lang="en-US" sz="2200" dirty="0">
                <a:solidFill>
                  <a:schemeClr val="tx1"/>
                </a:solidFill>
              </a:rPr>
              <a:t>Decentralized multi-robot encirclement of a 3D target with guaranteed collision </a:t>
            </a:r>
            <a:r>
              <a:rPr lang="en-US" sz="2200" dirty="0" smtClean="0">
                <a:solidFill>
                  <a:schemeClr val="tx1"/>
                </a:solidFill>
              </a:rPr>
              <a:t>avoidance. </a:t>
            </a:r>
            <a:r>
              <a:rPr lang="en-US" sz="2400" dirty="0" smtClean="0"/>
              <a:t> Feb 2016.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286441"/>
            <a:ext cx="1900767" cy="7016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1C007-40F3-0149-A0C2-8EAFDA015D44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69086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Design </a:t>
            </a:r>
            <a:r>
              <a:rPr lang="en-US" sz="2400" dirty="0">
                <a:solidFill>
                  <a:schemeClr val="tx1"/>
                </a:solidFill>
              </a:rPr>
              <a:t>a distributed vision-based target tracking control  algorithm for multiple mobile robots</a:t>
            </a:r>
          </a:p>
          <a:p>
            <a:pPr>
              <a:buFont typeface="Arial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To </a:t>
            </a:r>
            <a:r>
              <a:rPr lang="en-US" sz="2400" dirty="0">
                <a:solidFill>
                  <a:schemeClr val="tx1"/>
                </a:solidFill>
              </a:rPr>
              <a:t>achieve the above objective, the research tasks include:</a:t>
            </a:r>
          </a:p>
          <a:p>
            <a:pPr lvl="1"/>
            <a:endParaRPr lang="en-US" sz="8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Target identification based on RGB image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Target tracking algorithm based on robot model linearization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Design leader-follower formation control algorithm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Coordinate target identification module and target control module using </a:t>
            </a:r>
            <a:r>
              <a:rPr lang="en-US" sz="2400" dirty="0" err="1">
                <a:solidFill>
                  <a:schemeClr val="tx1"/>
                </a:solidFill>
              </a:rPr>
              <a:t>Stateflow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72FB-97AB-9A48-8848-87FE2953C69B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680" y="3048001"/>
            <a:ext cx="6725919" cy="846666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Overview of QBot2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171744"/>
            <a:ext cx="1900767" cy="7016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8513-A1EF-9642-BA55-408674BF6499}" type="datetime1">
              <a:rPr lang="en-US" smtClean="0"/>
              <a:t>5/1/2017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9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3373</TotalTime>
  <Words>1712</Words>
  <Application>Microsoft Office PowerPoint</Application>
  <PresentationFormat>Widescreen</PresentationFormat>
  <Paragraphs>437</Paragraphs>
  <Slides>58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Roboto</vt:lpstr>
      <vt:lpstr>Times New Roman</vt:lpstr>
      <vt:lpstr>Retrospect</vt:lpstr>
      <vt:lpstr>Distributed Vision-Based Target Tracking Control Using Multiple Mobile Robots</vt:lpstr>
      <vt:lpstr>Outline</vt:lpstr>
      <vt:lpstr>PowerPoint Presentation</vt:lpstr>
      <vt:lpstr>Introduction</vt:lpstr>
      <vt:lpstr>Motivation</vt:lpstr>
      <vt:lpstr>Motivation</vt:lpstr>
      <vt:lpstr>Related Work</vt:lpstr>
      <vt:lpstr>Objective</vt:lpstr>
      <vt:lpstr>PowerPoint Presentation</vt:lpstr>
      <vt:lpstr>QBot2 Hardware</vt:lpstr>
      <vt:lpstr>QBot2 Hardware</vt:lpstr>
      <vt:lpstr>Robot Platform</vt:lpstr>
      <vt:lpstr>Kinect Camera</vt:lpstr>
      <vt:lpstr>PowerPoint Presentation</vt:lpstr>
      <vt:lpstr>QBot2 Software</vt:lpstr>
      <vt:lpstr>Matlab Interface: Initialization Blocks</vt:lpstr>
      <vt:lpstr>PowerPoint Presentation</vt:lpstr>
      <vt:lpstr>PowerPoint Presentation</vt:lpstr>
      <vt:lpstr>PowerPoint Presentation</vt:lpstr>
      <vt:lpstr>Target Identification</vt:lpstr>
      <vt:lpstr>Blob Detection</vt:lpstr>
      <vt:lpstr>Target Localization</vt:lpstr>
      <vt:lpstr>Target Localization</vt:lpstr>
      <vt:lpstr>Target Localization</vt:lpstr>
      <vt:lpstr>Alternative Design</vt:lpstr>
      <vt:lpstr>Shape Detection</vt:lpstr>
      <vt:lpstr>Hough Transform</vt:lpstr>
      <vt:lpstr>Circle-Hough Transform</vt:lpstr>
      <vt:lpstr>Hough Transform</vt:lpstr>
      <vt:lpstr>Background Subtraction and Floor Determination</vt:lpstr>
      <vt:lpstr>Design of Control Modules</vt:lpstr>
      <vt:lpstr>Robot Model</vt:lpstr>
      <vt:lpstr>Target Encirclement Control</vt:lpstr>
      <vt:lpstr>Target Encirclement Control</vt:lpstr>
      <vt:lpstr>Target Encirclement Control</vt:lpstr>
      <vt:lpstr>Encoder Transformation</vt:lpstr>
      <vt:lpstr>Leader-Follower Control</vt:lpstr>
      <vt:lpstr>Event-based System Control</vt:lpstr>
      <vt:lpstr>PowerPoint Presentation</vt:lpstr>
      <vt:lpstr>PowerPoint Presentation</vt:lpstr>
      <vt:lpstr>PowerPoint Presentation</vt:lpstr>
      <vt:lpstr>Event-based System Control</vt:lpstr>
      <vt:lpstr>Event-based System Control</vt:lpstr>
      <vt:lpstr>Event-based System Control</vt:lpstr>
      <vt:lpstr>Event-based System Control</vt:lpstr>
      <vt:lpstr>Event-based System Control</vt:lpstr>
      <vt:lpstr>PowerPoint Presentation</vt:lpstr>
      <vt:lpstr>Experimental Results - Encirclement</vt:lpstr>
      <vt:lpstr>Experimental Results - Encirclement</vt:lpstr>
      <vt:lpstr>Experimental Results – Encirclement</vt:lpstr>
      <vt:lpstr>Experimental Results – Leader-Follower</vt:lpstr>
      <vt:lpstr>Experimental Results – Leader-Follower</vt:lpstr>
      <vt:lpstr>Experimental Results – Leader-Follower</vt:lpstr>
      <vt:lpstr>Division of Work</vt:lpstr>
      <vt:lpstr>Conclusions</vt:lpstr>
      <vt:lpstr>PowerPoint Presentation</vt:lpstr>
      <vt:lpstr>References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Vision-Based Target Tracking Control Using Multiple Mobile Robots</dc:title>
  <dc:creator>Anthony Le</dc:creator>
  <cp:lastModifiedBy>Windows User</cp:lastModifiedBy>
  <cp:revision>200</cp:revision>
  <dcterms:created xsi:type="dcterms:W3CDTF">2017-04-14T03:13:01Z</dcterms:created>
  <dcterms:modified xsi:type="dcterms:W3CDTF">2017-05-01T22:05:37Z</dcterms:modified>
</cp:coreProperties>
</file>